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8" r:id="rId3"/>
    <p:sldId id="263" r:id="rId4"/>
    <p:sldId id="259" r:id="rId5"/>
    <p:sldId id="261" r:id="rId6"/>
    <p:sldId id="262" r:id="rId7"/>
    <p:sldId id="260" r:id="rId8"/>
    <p:sldId id="264" r:id="rId9"/>
    <p:sldId id="266" r:id="rId10"/>
    <p:sldId id="265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752" y="60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7929618" cy="1285884"/>
          </a:xfrm>
        </p:spPr>
        <p:txBody>
          <a:bodyPr anchor="ctr"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совместного XVIII конгресса Европейской ассоциации урологов (EAU)  и XIV конгресса Европейского общества детских урологов (ESPU)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8630" y="1785926"/>
            <a:ext cx="7643866" cy="230124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Обрезание. История , Традиции и Религия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286388"/>
            <a:ext cx="65008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 eaLnBrk="0" hangingPunct="0"/>
            <a:r>
              <a:rPr lang="ru-RU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Профессор,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r" eaLnBrk="0" hangingPunct="0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доктор медицинских наук</a:t>
            </a:r>
          </a:p>
          <a:p>
            <a:pPr lvl="1" algn="r" eaLnBrk="0" hangingPunct="0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ШЕСТАКОВ Сергей Геннадьевич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400552" cy="6000792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Это событие было всегда организовано как большой праздник, который продолжался до 55 дней. Султан и гости отведывали специально приготовленные  деликатесы, наблюдали  за  спортивными состязаниями, фейерверками, слушали народные песни, смотрели драматические постановки и национальные танцы.</a:t>
            </a:r>
            <a:endParaRPr lang="ru-RU" dirty="0"/>
          </a:p>
        </p:txBody>
      </p:sp>
      <p:pic>
        <p:nvPicPr>
          <p:cNvPr id="8" name="Содержимое 7" descr="Рис.6. Два принца едут в украшенной карете во время ритуала обрезания (Topcapi and Palace Museum Library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0694" y="1143000"/>
            <a:ext cx="2779776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214282" y="3429000"/>
            <a:ext cx="8786874" cy="3143272"/>
          </a:xfrm>
        </p:spPr>
        <p:txBody>
          <a:bodyPr anchor="ctr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В Африке существует два варианта процедуры обрезания. В Центральной и Западной Африке, а так же на острове  Мадагаскар, крайнюю плоть отсекают одним движением. Иссечение </a:t>
            </a:r>
            <a:r>
              <a:rPr lang="ru-RU" dirty="0" err="1" smtClean="0"/>
              <a:t>препуциального</a:t>
            </a:r>
            <a:r>
              <a:rPr lang="ru-RU" dirty="0" smtClean="0"/>
              <a:t> мешка по венечной борозде практикуют преимущественно </a:t>
            </a:r>
            <a:r>
              <a:rPr lang="ru-RU" dirty="0" err="1" smtClean="0"/>
              <a:t>Масаии</a:t>
            </a:r>
            <a:r>
              <a:rPr lang="ru-RU" dirty="0" smtClean="0"/>
              <a:t> в Восточной Африке.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8" name="Содержимое 7" descr="Рис.8-1.  А. Вид полового члена после обрезания.jpg"/>
          <p:cNvPicPr>
            <a:picLocks noGrp="1" noChangeAspect="1"/>
          </p:cNvPicPr>
          <p:nvPr>
            <p:ph sz="half" idx="2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866582" y="500042"/>
            <a:ext cx="2919600" cy="29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Sergey\Мои документы\Рис.8-2.  А. Вид полового члена после обрезания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5261000" y="508000"/>
            <a:ext cx="2882900" cy="292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285720" y="714356"/>
            <a:ext cx="4043363" cy="521497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Традиционные ритуалы и обряды имеют важное значение в социальной жизни каждого человека при переходе из одного периода жизни в другой, а так же при перемене его социального статуса. </a:t>
            </a:r>
            <a:endParaRPr lang="ru-RU" dirty="0"/>
          </a:p>
        </p:txBody>
      </p:sp>
      <p:pic>
        <p:nvPicPr>
          <p:cNvPr id="5" name="Содержимое 4" descr="Рис.9. «Лечебные» процедуты (промывания)  после обрезания.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214422"/>
            <a:ext cx="4059238" cy="4386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400552" cy="6000792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У многих народов существует  традиция ознаменовывать переход из детства во взрослую жизнь через обряд посвящения. Очень часто подобные ритуалы в завершающей фазе связаны с различными манипуляциями на половых органах.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На фотографии мальчишки в белых одеждах ожидают финальной церемонии обряда посвящения.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5" name="Содержимое 4" descr="Рис.10. Мальчишки в новых белых одеждах ожидают финальной церемонии обряда посвящения.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7818" y="1143000"/>
            <a:ext cx="291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214282" y="3429000"/>
            <a:ext cx="8786874" cy="3143272"/>
          </a:xfrm>
        </p:spPr>
        <p:txBody>
          <a:bodyPr anchor="ctr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Таким образом, у многих народов обрезание и хирургические манипуляции на половых органах у женщин выполняемые различными способами считаются одним из главных составных частей обряда посвящения (вступления во взрослую половую жизнь).</a:t>
            </a:r>
            <a:endParaRPr lang="ru-RU" dirty="0"/>
          </a:p>
        </p:txBody>
      </p:sp>
      <p:pic>
        <p:nvPicPr>
          <p:cNvPr id="6" name="Содержимое 5" descr="03_01_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00364" y="357166"/>
            <a:ext cx="3011881" cy="365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214282" y="3429000"/>
            <a:ext cx="8786874" cy="3143272"/>
          </a:xfrm>
        </p:spPr>
        <p:txBody>
          <a:bodyPr anchor="ctr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По медицинским показаниям обрезание проводят при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фимозе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(сужении крайней плоти) и 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парафимозе</a:t>
            </a:r>
            <a:r>
              <a:rPr lang="ru-RU" dirty="0" smtClean="0"/>
              <a:t>, когда головка полового члена ущемляется резко суженной, воспаленной крайней плотью.  Различают врожденный и приобретенный фимоз, а также атрофическую и гипертрофическую формы заболевания.</a:t>
            </a:r>
            <a:endParaRPr lang="ru-RU" dirty="0"/>
          </a:p>
        </p:txBody>
      </p:sp>
      <p:pic>
        <p:nvPicPr>
          <p:cNvPr id="6" name="Содержимое 5" descr="Фимоз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0100" y="500042"/>
            <a:ext cx="2857520" cy="293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Sergey\Мои документы\Парафимо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91400"/>
            <a:ext cx="2786082" cy="293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972056" cy="6215106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Для лечения обеих форм фимоза предложено значительное количество операций.  У детей, наружный листок крайней плоти оттягивают кзади и в </a:t>
            </a:r>
            <a:r>
              <a:rPr lang="ru-RU" dirty="0" err="1" smtClean="0"/>
              <a:t>препуциальное</a:t>
            </a:r>
            <a:r>
              <a:rPr lang="ru-RU" dirty="0" smtClean="0"/>
              <a:t> отверстие вводят зонд, который продвигают до венечной бороздки. По часовой стрелке разделяют сращение между головкой и внутренним листком крайней плоти. Затем в вводят зажим Пеана и разводят </a:t>
            </a:r>
            <a:r>
              <a:rPr lang="ru-RU" dirty="0" err="1" smtClean="0"/>
              <a:t>бранши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42964" y="785794"/>
            <a:ext cx="2315250" cy="5292000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214282" y="3429000"/>
            <a:ext cx="8786874" cy="3143272"/>
          </a:xfrm>
        </p:spPr>
        <p:txBody>
          <a:bodyPr anchor="ctr">
            <a:normAutofit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Из оперативных методов лечения фимоза наиболее часто применяют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круговое иссечение крайней плоти (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</a:rPr>
              <a:t>circumcisio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а — крайняя плоть оттянута; б — рассечение крайней плоти по дорсальной поверхности; в — круговое отсечение крайней плоти; г — наложение узловых швов на </a:t>
            </a:r>
            <a:r>
              <a:rPr lang="ru-RU" dirty="0" err="1" smtClean="0"/>
              <a:t>препуциальные</a:t>
            </a:r>
            <a:r>
              <a:rPr lang="ru-RU" dirty="0" smtClean="0"/>
              <a:t> листки; </a:t>
            </a:r>
            <a:r>
              <a:rPr lang="ru-RU" dirty="0" err="1" smtClean="0"/>
              <a:t>д</a:t>
            </a:r>
            <a:r>
              <a:rPr lang="ru-RU" dirty="0" smtClean="0"/>
              <a:t> — заключительный этап кругового иссечения крайней плоти.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7" name="Содержимое 6" descr="Рисунок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3904704" cy="2714625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Documents and Settings\Sergey\Мои документы\Рисуно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916" y="500042"/>
            <a:ext cx="3897103" cy="2714400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214282" y="3714752"/>
            <a:ext cx="8786874" cy="2500330"/>
          </a:xfrm>
        </p:spPr>
        <p:txBody>
          <a:bodyPr anchor="ctr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Операция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</a:rPr>
              <a:t>Шлоффера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а — линия разреза </a:t>
            </a:r>
            <a:r>
              <a:rPr lang="ru-RU" dirty="0" err="1" smtClean="0"/>
              <a:t>препуциальных</a:t>
            </a:r>
            <a:r>
              <a:rPr lang="ru-RU" dirty="0" smtClean="0"/>
              <a:t> листков;                                б — рассечение внутреннего листка крайней плоти;                в — наложение швов на </a:t>
            </a:r>
            <a:r>
              <a:rPr lang="ru-RU" dirty="0" err="1" smtClean="0"/>
              <a:t>препуциальные</a:t>
            </a:r>
            <a:r>
              <a:rPr lang="ru-RU" dirty="0" smtClean="0"/>
              <a:t> листки; г — вид крайней плоти после пластики по </a:t>
            </a:r>
            <a:r>
              <a:rPr lang="ru-RU" dirty="0" err="1" smtClean="0"/>
              <a:t>Шлофферу</a:t>
            </a:r>
            <a:r>
              <a:rPr lang="ru-RU" dirty="0" smtClean="0"/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714356"/>
            <a:ext cx="3986868" cy="2714644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Sergey\Мои документы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4000598" cy="2714644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214282" y="3714752"/>
            <a:ext cx="8786874" cy="2500330"/>
          </a:xfrm>
        </p:spPr>
        <p:txBody>
          <a:bodyPr anchor="ctr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Операция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</a:rPr>
              <a:t>Розера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.   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а — между головкой и внутренним листком </a:t>
            </a:r>
            <a:r>
              <a:rPr lang="ru-RU" dirty="0" err="1" smtClean="0"/>
              <a:t>препуциального</a:t>
            </a:r>
            <a:r>
              <a:rPr lang="ru-RU" dirty="0" smtClean="0"/>
              <a:t> мешка введен </a:t>
            </a:r>
            <a:r>
              <a:rPr lang="ru-RU" dirty="0" err="1" smtClean="0"/>
              <a:t>желобоватый</a:t>
            </a:r>
            <a:r>
              <a:rPr lang="ru-RU" dirty="0" smtClean="0"/>
              <a:t> зонд;                     б — линии рассечения </a:t>
            </a:r>
            <a:r>
              <a:rPr lang="ru-RU" dirty="0" err="1" smtClean="0"/>
              <a:t>препуциальных</a:t>
            </a:r>
            <a:r>
              <a:rPr lang="ru-RU" dirty="0" smtClean="0"/>
              <a:t> листков;                   в — крайняя плоть рассечена на дорсальной поверхности; г — заключительный этап операции.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7" name="Содержимое 6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4400" y="500062"/>
            <a:ext cx="7172325" cy="2928938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43363" cy="6000792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Обрезание вместе                         с трепанацией черепа считается одной из древнейших хирургических операций.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На стенах гробницы Фараона </a:t>
            </a:r>
            <a:r>
              <a:rPr lang="ru-RU" dirty="0" err="1" smtClean="0"/>
              <a:t>Анкхамора</a:t>
            </a:r>
            <a:r>
              <a:rPr lang="ru-RU" dirty="0" smtClean="0"/>
              <a:t> (Египет) обнаружен барельеф с этой ценой                у юноши в 2400 году до нашей эры.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Рис.1. Сцена обрезания на стенах некрополя в Сахаре. Египет, 2400 до н.э.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72126" y="928700"/>
            <a:ext cx="291465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остатки кр. плоти.jpg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333960" y="785794"/>
            <a:ext cx="3880850" cy="27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иссечение кр. плоти.jpg"/>
          <p:cNvPicPr>
            <a:picLocks noGrp="1" noChangeAspect="1"/>
          </p:cNvPicPr>
          <p:nvPr>
            <p:ph sz="half" idx="2"/>
          </p:nvPr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4929190" y="785794"/>
            <a:ext cx="3880850" cy="27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9"/>
          <p:cNvSpPr txBox="1">
            <a:spLocks/>
          </p:cNvSpPr>
          <p:nvPr/>
        </p:nvSpPr>
        <p:spPr>
          <a:xfrm>
            <a:off x="107126" y="4000504"/>
            <a:ext cx="8786874" cy="107157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Фотографии больного К.,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36 лет</a:t>
            </a:r>
          </a:p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 и после </a:t>
            </a:r>
            <a:r>
              <a:rPr lang="ru-RU" sz="2600" dirty="0" smtClean="0"/>
              <a:t>иссечения крайней плоти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329114" cy="6215106"/>
          </a:xfrm>
        </p:spPr>
        <p:txBody>
          <a:bodyPr anchor="b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Воспаление головки полового члена (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баланит</a:t>
            </a:r>
            <a:r>
              <a:rPr lang="ru-RU" dirty="0" smtClean="0"/>
              <a:t>), как правило соправождается воспалением крайней плоти (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постит</a:t>
            </a:r>
            <a:r>
              <a:rPr lang="ru-RU" dirty="0" smtClean="0"/>
              <a:t>), их сочетание называют 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баланопоститом</a:t>
            </a:r>
            <a:r>
              <a:rPr lang="ru-RU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Если больной своевременно не обращается за медицинской помощью, то в этом случае может наступить 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парафимоз</a:t>
            </a:r>
            <a:r>
              <a:rPr lang="ru-RU" dirty="0" smtClean="0"/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5" name="Содержимое 4" descr="Баланопостит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4928" y="1217088"/>
            <a:ext cx="3567600" cy="4423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285720" y="3429000"/>
            <a:ext cx="8643998" cy="3000396"/>
          </a:xfrm>
        </p:spPr>
        <p:txBody>
          <a:bodyPr anchor="ctr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Лечение парафимоза, как и фимоза, может быть не хирургическим. Заключается в ручном вправлении головки полового члена в ущемляющее кольцо.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В последнее время появились  оперативные методы лечения парафимоза, из которых заслуживает внимания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операция М. И.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</a:rPr>
              <a:t>Гаека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и М. Е. Рошаля.</a:t>
            </a:r>
            <a:endParaRPr lang="ru-RU" dirty="0"/>
          </a:p>
        </p:txBody>
      </p:sp>
      <p:pic>
        <p:nvPicPr>
          <p:cNvPr id="6" name="Содержимое 5" descr="Впавление парафимоза по Эсмарху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43150" y="814387"/>
            <a:ext cx="4314825" cy="2614613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3829048" cy="621510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Двумя круговыми разрезами по выпуклой поверхности ущемляющего кольца из наружного листка </a:t>
            </a:r>
            <a:r>
              <a:rPr lang="ru-RU" dirty="0" err="1" smtClean="0"/>
              <a:t>отсепаровывают</a:t>
            </a:r>
            <a:r>
              <a:rPr lang="ru-RU" dirty="0" smtClean="0"/>
              <a:t> лоскуты шириной до              1 см. После этого края раны зашивают узловыми </a:t>
            </a:r>
            <a:r>
              <a:rPr lang="ru-RU" dirty="0" err="1" smtClean="0"/>
              <a:t>кетгутовыми</a:t>
            </a:r>
            <a:r>
              <a:rPr lang="ru-RU" dirty="0" smtClean="0"/>
              <a:t> швами. Кожа после такой операции свободно передвигается. </a:t>
            </a:r>
            <a:endParaRPr lang="ru-RU" dirty="0"/>
          </a:p>
        </p:txBody>
      </p:sp>
      <p:pic>
        <p:nvPicPr>
          <p:cNvPr id="6" name="Содержимое 5" descr="Операция М.Е. Рошаля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0" y="1194750"/>
            <a:ext cx="3574800" cy="4468500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3" y="4853006"/>
            <a:ext cx="8229600" cy="1219200"/>
          </a:xfr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 smtClean="0">
                <a:effectLst/>
              </a:rPr>
              <a:t>Благодарю за внимание!</a:t>
            </a:r>
            <a:endParaRPr lang="ru-RU" dirty="0">
              <a:effectLst/>
            </a:endParaRPr>
          </a:p>
        </p:txBody>
      </p:sp>
      <p:pic>
        <p:nvPicPr>
          <p:cNvPr id="5" name="Содержимое 4" descr="США прошла акция протеста против обрезания.jpg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596" y="428604"/>
            <a:ext cx="8143931" cy="384624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285720" y="428604"/>
            <a:ext cx="4714908" cy="6000792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Обрезание у мужчин и ритуальные повреждения половых органов у женщин имеют общее объяснение. Существует мнение , что у ряда народов мира, крайняя плоть представляет собой  остаток малых половых губ. Поэтому для подтверждения истинно мужского пола было необходимо удалить все, по их мнению, вторичные признаки женского (крайнюю плоть).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5" name="Содержимое 4" descr="do_obrezanya.jpg"/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57094" y="1288702"/>
            <a:ext cx="3201120" cy="42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214282" y="3429000"/>
            <a:ext cx="8786874" cy="3143272"/>
          </a:xfrm>
        </p:spPr>
        <p:txBody>
          <a:bodyPr anchor="ctr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У евреев обрезание было введено Абрамом, к которому  Господь обратился с речью «каждый мальчик вокруг тебя должен быть обрезан». Евреи традиционно обрезали крайнюю плоть в строгом соответствии с ритуалом. Человек, который выполнял хирургическое вмешательство, назывался </a:t>
            </a:r>
            <a:r>
              <a:rPr lang="ru-RU" dirty="0" err="1" smtClean="0"/>
              <a:t>мохел</a:t>
            </a:r>
            <a:r>
              <a:rPr lang="ru-RU" dirty="0" smtClean="0"/>
              <a:t> (</a:t>
            </a:r>
            <a:r>
              <a:rPr lang="ru-RU" dirty="0" err="1" smtClean="0"/>
              <a:t>mohel</a:t>
            </a:r>
            <a:r>
              <a:rPr lang="ru-RU" dirty="0" smtClean="0"/>
              <a:t>), и был верным последователем всех заповедей Иудаизма. </a:t>
            </a:r>
            <a:endParaRPr lang="ru-RU" dirty="0"/>
          </a:p>
        </p:txBody>
      </p:sp>
      <p:pic>
        <p:nvPicPr>
          <p:cNvPr id="5" name="Содержимое 4" descr="Рождение и обрезание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14546" y="426600"/>
            <a:ext cx="4566388" cy="300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43363" cy="600079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Титульная страница рукописной книги, которую использовал  </a:t>
            </a:r>
            <a:r>
              <a:rPr lang="ru-RU" dirty="0" err="1" smtClean="0"/>
              <a:t>мохел</a:t>
            </a:r>
            <a:r>
              <a:rPr lang="ru-RU" dirty="0" smtClean="0"/>
              <a:t> (Венна  1728 г.).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Книга содержит детальные инструкции по ритуалу обрезания.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Содержимое 5" descr="Рис.4  А. Титульная страница рукописной книги, которую использовал  мохел (Венна  1728г.) Книга содержит детальные инструкции по ритуалу обрезания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31440" y="1214422"/>
            <a:ext cx="2498146" cy="436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71438" y="4643446"/>
            <a:ext cx="9001156" cy="1285884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Инструменты и обязательная утварь обряда.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Серебряный нож, который использовался для обрезания.  </a:t>
            </a:r>
            <a:endParaRPr lang="ru-RU" dirty="0"/>
          </a:p>
        </p:txBody>
      </p:sp>
      <p:pic>
        <p:nvPicPr>
          <p:cNvPr id="6" name="Содержимое 5" descr="Б. Инструменты и обязательная утварь обряда обрезания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2963" y="557219"/>
            <a:ext cx="5686425" cy="387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Sergey\Мои документы\Обрезание\Рис. 3. Серебрянный нож, который использвался для обрез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571480"/>
            <a:ext cx="553371" cy="387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71406" y="4643446"/>
            <a:ext cx="8786874" cy="1143008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Сцена обрезания в доме Датского еврея.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Гравюра B. </a:t>
            </a:r>
            <a:r>
              <a:rPr lang="ru-RU" dirty="0" err="1" smtClean="0"/>
              <a:t>Picart</a:t>
            </a:r>
            <a:r>
              <a:rPr lang="ru-RU" dirty="0" smtClean="0"/>
              <a:t>, Амстердам 1739.</a:t>
            </a:r>
            <a:endParaRPr lang="ru-RU" dirty="0"/>
          </a:p>
        </p:txBody>
      </p:sp>
      <p:pic>
        <p:nvPicPr>
          <p:cNvPr id="6" name="Содержимое 5" descr="Рис.2. Сцена обрезания в доме Датского еврея. Гравюра B.Picart, Амстердам 1739.jpg"/>
          <p:cNvPicPr>
            <a:picLocks noGrp="1" noChangeAspect="1"/>
          </p:cNvPicPr>
          <p:nvPr>
            <p:ph sz="half" idx="2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714480" y="585793"/>
            <a:ext cx="5529263" cy="370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214282" y="3929066"/>
            <a:ext cx="8786874" cy="2500330"/>
          </a:xfrm>
        </p:spPr>
        <p:txBody>
          <a:bodyPr anchor="ctr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Обрезание проводят во всем Исламском мире. Это традиционный, но не обязательный акт,  поскольку в Коране нет специальных указаний по этому поводу. Однако, этот ритуал  в настоящее время существуют в различных регионах и местных культурах.</a:t>
            </a:r>
            <a:endParaRPr lang="ru-RU" dirty="0"/>
          </a:p>
        </p:txBody>
      </p:sp>
      <p:pic>
        <p:nvPicPr>
          <p:cNvPr id="6" name="Содержимое 5" descr="Рис.5. Процедура иссечения крайней плоти (Fatih  National Library Istanbul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06816" y="641978"/>
            <a:ext cx="4651200" cy="314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400552" cy="600079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В Оттоманской Империи (Турция) церемония обрезания была  важным социальным событием, особенно когда её проводили принцам королевской семьи.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Вместе с сыновьями Султана хирургическую процедуру   проходили еще  от 3000 до 10 000 мальчиков из среднего  социального класса . </a:t>
            </a:r>
            <a:endParaRPr lang="ru-RU" dirty="0"/>
          </a:p>
        </p:txBody>
      </p:sp>
      <p:pic>
        <p:nvPicPr>
          <p:cNvPr id="6" name="Содержимое 5" descr="Рис.7. Принцы во время ритуала обрезания идут вместе с придворными во Дворец Topcapi высокого ранга во Дворец Topcapi (Topcapi and Palace Museum Library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06070" y="1071546"/>
            <a:ext cx="2980706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465</TotalTime>
  <Words>857</Words>
  <Application>Microsoft Office PowerPoint</Application>
  <PresentationFormat>On-screen Show (4:3)</PresentationFormat>
  <Paragraphs>42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Constantia</vt:lpstr>
      <vt:lpstr>Wingdings 2</vt:lpstr>
      <vt:lpstr>Бумажная</vt:lpstr>
      <vt:lpstr>Обрезание. История , Традиции и Религия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Обрезание: История, традиции и религия</dc:title>
  <dc:subject>Презентация об одной из старейших хирургических операций в человеческой культуре, от древности до нашего времени.</dc:subject>
  <dc:creator>Шестаков С.Г.</dc:creator>
  <cp:keywords>обрезание хирургическая операция история культура презентация шестаков</cp:keywords>
  <cp:lastModifiedBy>hromovnik</cp:lastModifiedBy>
  <cp:revision>114</cp:revision>
  <dcterms:modified xsi:type="dcterms:W3CDTF">2019-08-01T15:44:14Z</dcterms:modified>
</cp:coreProperties>
</file>